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12" r:id="rId2"/>
  </p:sldMasterIdLst>
  <p:notesMasterIdLst>
    <p:notesMasterId r:id="rId9"/>
  </p:notesMasterIdLst>
  <p:handoutMasterIdLst>
    <p:handoutMasterId r:id="rId10"/>
  </p:handoutMasterIdLst>
  <p:sldIdLst>
    <p:sldId id="3911" r:id="rId3"/>
    <p:sldId id="5513" r:id="rId4"/>
    <p:sldId id="5514" r:id="rId5"/>
    <p:sldId id="5515" r:id="rId6"/>
    <p:sldId id="5516" r:id="rId7"/>
    <p:sldId id="4886" r:id="rId8"/>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3" autoAdjust="0"/>
    <p:restoredTop sz="97653" autoAdjust="0"/>
  </p:normalViewPr>
  <p:slideViewPr>
    <p:cSldViewPr showGuides="1">
      <p:cViewPr varScale="1">
        <p:scale>
          <a:sx n="114" d="100"/>
          <a:sy n="114" d="100"/>
        </p:scale>
        <p:origin x="120" y="12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2130"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14/12/2020</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14/12/2020</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D8EF41C-D859-458C-8B66-B8E3EC7EFA72}"/>
              </a:ext>
            </a:extLst>
          </p:cNvPr>
          <p:cNvSpPr>
            <a:spLocks noGrp="1" noChangeArrowheads="1"/>
          </p:cNvSpPr>
          <p:nvPr>
            <p:ph type="body" sz="quarter" idx="3"/>
          </p:nvPr>
        </p:nvSpPr>
        <p:spPr bwMode="auto">
          <a:xfrm>
            <a:off x="679450" y="4721225"/>
            <a:ext cx="5449888"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5F9D7732-0F7E-4509-AF89-62A7751C3A30}"/>
              </a:ext>
            </a:extLst>
          </p:cNvPr>
          <p:cNvSpPr>
            <a:spLocks noGrp="1" noChangeArrowheads="1"/>
          </p:cNvSpPr>
          <p:nvPr>
            <p:ph type="ftr" sz="quarter" idx="4"/>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fld id="{EA256A56-258A-4A05-A1E8-A1B46A2BE2AB}"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Rectangle 6">
            <a:extLst>
              <a:ext uri="{FF2B5EF4-FFF2-40B4-BE49-F238E27FC236}">
                <a16:creationId xmlns:a16="http://schemas.microsoft.com/office/drawing/2014/main" id="{D611EFFD-B3AA-4A1C-B98C-21AAAB447A68}"/>
              </a:ext>
            </a:extLst>
          </p:cNvPr>
          <p:cNvSpPr>
            <a:spLocks noGrp="1" noChangeArrowheads="1"/>
          </p:cNvSpPr>
          <p:nvPr>
            <p:ph type="ftr" sz="quarter" idx="4"/>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017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0D03747D-2A91-48DC-8BDC-34FEC1A63A87}"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57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57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A3F37CD6-B2E0-45D2-B84A-F91F5014B7C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5765"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6"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83090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0805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itchFamily="34" charset="0"/>
                <a:ea typeface="+mn-ea"/>
                <a:cs typeface="Arial" pitchFamily="34" charset="0"/>
              </a:rPr>
              <a:t>Data in WHO HQ as of 30 Nov 2010</a:t>
            </a:r>
          </a:p>
        </p:txBody>
      </p:sp>
      <p:sp>
        <p:nvSpPr>
          <p:cNvPr id="26214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AC1333BD-4979-4E55-9D1C-ADE6210CC4E3}" type="slidenum">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l" defTabSz="904875"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Data in WHO HQ as of 30 Nov 2010</a:t>
            </a:r>
          </a:p>
        </p:txBody>
      </p:sp>
      <p:sp>
        <p:nvSpPr>
          <p:cNvPr id="5120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1BD35C61-8F74-482F-A453-037A1CE80577}"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14/12/2020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14/12/2020</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‹N°›</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14/12/2020</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‹N°›</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14/12/2020</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‹N°›</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11311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419914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97470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68571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79738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191793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14048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41070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14/12/2020</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‹N°›</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4152075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397524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‹N°›</a:t>
            </a:fld>
            <a:endParaRPr lang="en-GB" dirty="0"/>
          </a:p>
        </p:txBody>
      </p:sp>
    </p:spTree>
    <p:extLst>
      <p:ext uri="{BB962C8B-B14F-4D97-AF65-F5344CB8AC3E}">
        <p14:creationId xmlns:p14="http://schemas.microsoft.com/office/powerpoint/2010/main" val="20590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14/12/2020</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‹N°›</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14/12/2020</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‹N°›</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14/12/2020</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‹N°›</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14/12/2020</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‹N°›</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14/12/2020</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‹N°›</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14/12/2020</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‹N°›</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14/12/2020</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‹N°›</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14/12/2020</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‹N°›</a:t>
            </a:fld>
            <a:endParaRPr lang="en-GB" dirty="0"/>
          </a:p>
        </p:txBody>
      </p:sp>
    </p:spTree>
    <p:extLst>
      <p:ext uri="{BB962C8B-B14F-4D97-AF65-F5344CB8AC3E}">
        <p14:creationId xmlns:p14="http://schemas.microsoft.com/office/powerpoint/2010/main" val="963204339"/>
      </p:ext>
    </p:extLst>
  </p:cSld>
  <p:clrMap bg1="lt1" tx1="dk1" bg2="lt2" tx2="dk2" accent1="accent1" accent2="accent2" accent3="accent3" accent4="accent4" accent5="accent5" accent6="accent6" hlink="hlink" folHlink="folHlink"/>
  <p:sldLayoutIdLst>
    <p:sldLayoutId id="2147497413" r:id="rId1"/>
    <p:sldLayoutId id="2147497414" r:id="rId2"/>
    <p:sldLayoutId id="2147497415" r:id="rId3"/>
    <p:sldLayoutId id="2147497416" r:id="rId4"/>
    <p:sldLayoutId id="2147497417" r:id="rId5"/>
    <p:sldLayoutId id="2147497418" r:id="rId6"/>
    <p:sldLayoutId id="2147497419" r:id="rId7"/>
    <p:sldLayoutId id="2147497420" r:id="rId8"/>
    <p:sldLayoutId id="2147497421" r:id="rId9"/>
    <p:sldLayoutId id="2147497422" r:id="rId10"/>
    <p:sldLayoutId id="21474974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2020.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a:t>
            </a:r>
            <a:r>
              <a:rPr lang="en-GB" altLang="en-US" sz="2800" b="0" dirty="0" err="1"/>
              <a:t>cVDPV</a:t>
            </a:r>
            <a:r>
              <a:rPr lang="en-GB" altLang="en-US" sz="2800" b="0" dirty="0"/>
              <a:t>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141629" y="5918546"/>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08 Dec</a:t>
            </a:r>
            <a:r>
              <a:rPr lang="en-GB" altLang="fr-FR" sz="1100" b="0" dirty="0">
                <a:solidFill>
                  <a:srgbClr val="000000"/>
                </a:solidFill>
                <a:cs typeface="Calibri" panose="020F0502020204030204" pitchFamily="34" charset="0"/>
              </a:rPr>
              <a:t>. </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2020</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BF49B7C2-8970-455B-880E-94BC5954E109}"/>
              </a:ext>
            </a:extLst>
          </p:cNvPr>
          <p:cNvPicPr>
            <a:picLocks noChangeAspect="1"/>
          </p:cNvPicPr>
          <p:nvPr/>
        </p:nvPicPr>
        <p:blipFill>
          <a:blip r:embed="rId4"/>
          <a:stretch>
            <a:fillRect/>
          </a:stretch>
        </p:blipFill>
        <p:spPr>
          <a:xfrm>
            <a:off x="839379" y="1102461"/>
            <a:ext cx="10513241" cy="2862609"/>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879F60E1-BFEF-46C0-90A3-3F5D2C1D23DE}"/>
              </a:ext>
            </a:extLst>
          </p:cNvPr>
          <p:cNvPicPr>
            <a:picLocks/>
          </p:cNvPicPr>
          <p:nvPr/>
        </p:nvPicPr>
        <p:blipFill>
          <a:blip r:embed="rId3" cstate="hqprint">
            <a:extLst>
              <a:ext uri="{28A0092B-C50C-407E-A947-70E740481C1C}">
                <a14:useLocalDpi xmlns:a14="http://schemas.microsoft.com/office/drawing/2010/main" val="0"/>
              </a:ext>
            </a:extLst>
          </a:blip>
          <a:stretch>
            <a:fillRect/>
          </a:stretch>
        </p:blipFill>
        <p:spPr>
          <a:xfrm>
            <a:off x="561778" y="495303"/>
            <a:ext cx="11090962" cy="5991052"/>
          </a:xfrm>
          <a:prstGeom prst="rect">
            <a:avLst/>
          </a:prstGeom>
        </p:spPr>
      </p:pic>
      <p:sp>
        <p:nvSpPr>
          <p:cNvPr id="8" name="Oval 7">
            <a:extLst>
              <a:ext uri="{FF2B5EF4-FFF2-40B4-BE49-F238E27FC236}">
                <a16:creationId xmlns:a16="http://schemas.microsoft.com/office/drawing/2014/main" id="{B8E85276-330B-4453-97A7-2E04236F81B3}"/>
              </a:ext>
            </a:extLst>
          </p:cNvPr>
          <p:cNvSpPr/>
          <p:nvPr/>
        </p:nvSpPr>
        <p:spPr>
          <a:xfrm>
            <a:off x="2752121" y="4327451"/>
            <a:ext cx="53526" cy="535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3"/>
          <p:cNvSpPr txBox="1">
            <a:spLocks noGrp="1" noChangeArrowheads="1"/>
          </p:cNvSpPr>
          <p:nvPr>
            <p:ph type="title"/>
          </p:nvPr>
        </p:nvSpPr>
        <p:spPr>
          <a:xfrm>
            <a:off x="0" y="60439"/>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4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40000" dirty="0">
                <a:solidFill>
                  <a:srgbClr val="0099CC"/>
                </a:solidFill>
                <a:latin typeface="Calibri (Body)"/>
              </a:rPr>
              <a:t>2</a:t>
            </a:r>
            <a:endParaRPr lang="en-GB" altLang="en-US" sz="2200" baseline="30000" dirty="0">
              <a:solidFill>
                <a:srgbClr val="0099CC"/>
              </a:solidFill>
              <a:latin typeface="Calibri (Body)"/>
            </a:endParaRPr>
          </a:p>
        </p:txBody>
      </p:sp>
      <p:sp>
        <p:nvSpPr>
          <p:cNvPr id="147461" name="Text Box 7"/>
          <p:cNvSpPr txBox="1">
            <a:spLocks noChangeArrowheads="1"/>
          </p:cNvSpPr>
          <p:nvPr/>
        </p:nvSpPr>
        <p:spPr bwMode="auto">
          <a:xfrm>
            <a:off x="960542" y="6102704"/>
            <a:ext cx="2035908" cy="27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7462" name="Rectangle 14"/>
          <p:cNvSpPr>
            <a:spLocks noChangeArrowheads="1"/>
          </p:cNvSpPr>
          <p:nvPr/>
        </p:nvSpPr>
        <p:spPr bwMode="auto">
          <a:xfrm>
            <a:off x="799565" y="6158885"/>
            <a:ext cx="238369" cy="162000"/>
          </a:xfrm>
          <a:prstGeom prst="rect">
            <a:avLst/>
          </a:prstGeom>
          <a:solidFill>
            <a:srgbClr val="FFFFCC"/>
          </a:solidFill>
          <a:ln w="9525">
            <a:solidFill>
              <a:schemeClr val="tx1"/>
            </a:solidFill>
            <a:miter lim="800000"/>
            <a:headEnd/>
            <a:tailEnd/>
          </a:ln>
          <a:effectLst/>
          <a:ex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47468" name="Rectangle 25"/>
          <p:cNvSpPr>
            <a:spLocks noChangeArrowheads="1"/>
          </p:cNvSpPr>
          <p:nvPr/>
        </p:nvSpPr>
        <p:spPr bwMode="auto">
          <a:xfrm>
            <a:off x="491702" y="6537430"/>
            <a:ext cx="5901215"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09 </a:t>
            </a:r>
            <a:r>
              <a:rPr kumimoji="0" lang="fr-CH" altLang="fr-FR" sz="10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Dec</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2019 </a:t>
            </a:r>
            <a:r>
              <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08 Dec. 2020</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xmlns="" val="0"/>
              </a:ext>
            </a:extLst>
          </p:cNvPr>
          <p:cNvSpPr/>
          <p:nvPr/>
        </p:nvSpPr>
        <p:spPr>
          <a:xfrm>
            <a:off x="561778" y="495303"/>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Date Placeholder 3">
            <a:extLst>
              <a:ext uri="{FF2B5EF4-FFF2-40B4-BE49-F238E27FC236}">
                <a16:creationId xmlns:a16="http://schemas.microsoft.com/office/drawing/2014/main" id="{E11FBBE1-FE6B-45C2-8DD5-2821AE87ED13}"/>
              </a:ext>
            </a:extLst>
          </p:cNvPr>
          <p:cNvSpPr>
            <a:spLocks noGrp="1"/>
          </p:cNvSpPr>
          <p:nvPr>
            <p:ph type="dt" sz="quarter" idx="10"/>
          </p:nvPr>
        </p:nvSpPr>
        <p:spPr bwMode="auto">
          <a:xfrm>
            <a:off x="9949342" y="6608343"/>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08 Dec. 2020</a:t>
            </a: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8DE37E1B-D554-46C6-BDAC-BCCF98886ABB}"/>
              </a:ext>
            </a:extLst>
          </p:cNvPr>
          <p:cNvPicPr>
            <a:picLocks noChangeAspect="1"/>
          </p:cNvPicPr>
          <p:nvPr/>
        </p:nvPicPr>
        <p:blipFill>
          <a:blip r:embed="rId5"/>
          <a:stretch>
            <a:fillRect/>
          </a:stretch>
        </p:blipFill>
        <p:spPr>
          <a:xfrm>
            <a:off x="10284368" y="2052945"/>
            <a:ext cx="1767136" cy="4484485"/>
          </a:xfrm>
          <a:prstGeom prst="rect">
            <a:avLst/>
          </a:prstGeom>
          <a:ln>
            <a:solidFill>
              <a:schemeClr val="bg1">
                <a:lumMod val="50000"/>
              </a:schemeClr>
            </a:solidFill>
          </a:ln>
        </p:spPr>
      </p:pic>
    </p:spTree>
    <p:extLst>
      <p:ext uri="{BB962C8B-B14F-4D97-AF65-F5344CB8AC3E}">
        <p14:creationId xmlns:p14="http://schemas.microsoft.com/office/powerpoint/2010/main" val="4544854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C9162E91-3868-41DA-BC70-1B0C040705A2}"/>
              </a:ext>
            </a:extLst>
          </p:cNvPr>
          <p:cNvPicPr>
            <a:picLocks/>
          </p:cNvPicPr>
          <p:nvPr/>
        </p:nvPicPr>
        <p:blipFill>
          <a:blip r:embed="rId3" cstate="hqprint">
            <a:extLst>
              <a:ext uri="{28A0092B-C50C-407E-A947-70E740481C1C}">
                <a14:useLocalDpi xmlns:a14="http://schemas.microsoft.com/office/drawing/2010/main" val="0"/>
              </a:ext>
            </a:extLst>
          </a:blip>
          <a:stretch>
            <a:fillRect/>
          </a:stretch>
        </p:blipFill>
        <p:spPr>
          <a:xfrm>
            <a:off x="557784" y="495303"/>
            <a:ext cx="11090962" cy="5991052"/>
          </a:xfrm>
          <a:prstGeom prst="rect">
            <a:avLst/>
          </a:prstGeom>
        </p:spPr>
      </p:pic>
      <p:sp>
        <p:nvSpPr>
          <p:cNvPr id="24" name="Rectangle 3"/>
          <p:cNvSpPr txBox="1">
            <a:spLocks noGrp="1" noChangeArrowheads="1"/>
          </p:cNvSpPr>
          <p:nvPr>
            <p:ph type="title"/>
          </p:nvPr>
        </p:nvSpPr>
        <p:spPr>
          <a:xfrm>
            <a:off x="0" y="60439"/>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4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6" name="Rectangle 15" descr="K:\Docs\_DATA_WARE\VPD_DATAWARE\Application_and_Data\Polio_data_management\Data\Production\working_area\Analytics\A001-GlobalMaps\Images\Group_Cases_6M.png"/>
          <p:cNvSpPr/>
          <p:nvPr/>
        </p:nvSpPr>
        <p:spPr>
          <a:xfrm>
            <a:off x="557784" y="495303"/>
            <a:ext cx="11090962" cy="59910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511" name="Rectangle 25"/>
          <p:cNvSpPr>
            <a:spLocks noChangeArrowheads="1"/>
          </p:cNvSpPr>
          <p:nvPr/>
        </p:nvSpPr>
        <p:spPr bwMode="auto">
          <a:xfrm>
            <a:off x="433499" y="6516406"/>
            <a:ext cx="6521093"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09 Jun.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a:t>
            </a:r>
            <a:r>
              <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08 Dec . 2020   </a:t>
            </a:r>
            <a:endPar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 name="Text Box 7"/>
          <p:cNvSpPr txBox="1">
            <a:spLocks noChangeArrowheads="1"/>
          </p:cNvSpPr>
          <p:nvPr/>
        </p:nvSpPr>
        <p:spPr bwMode="auto">
          <a:xfrm>
            <a:off x="960542" y="6102704"/>
            <a:ext cx="2035908" cy="27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7" name="Rectangle 14">
            <a:extLst>
              <a:ext uri="{FF2B5EF4-FFF2-40B4-BE49-F238E27FC236}">
                <a16:creationId xmlns:a16="http://schemas.microsoft.com/office/drawing/2014/main" id="{AFD38D45-4823-4F2B-8423-767B85897878}"/>
              </a:ext>
            </a:extLst>
          </p:cNvPr>
          <p:cNvSpPr>
            <a:spLocks noChangeArrowheads="1"/>
          </p:cNvSpPr>
          <p:nvPr/>
        </p:nvSpPr>
        <p:spPr bwMode="auto">
          <a:xfrm>
            <a:off x="799565" y="6158885"/>
            <a:ext cx="238369" cy="162000"/>
          </a:xfrm>
          <a:prstGeom prst="rect">
            <a:avLst/>
          </a:prstGeom>
          <a:solidFill>
            <a:srgbClr val="FFFFCC"/>
          </a:solidFill>
          <a:ln w="9525">
            <a:solidFill>
              <a:schemeClr val="tx1"/>
            </a:solidFill>
            <a:miter lim="800000"/>
            <a:headEnd/>
            <a:tailEnd/>
          </a:ln>
          <a:effectLst/>
          <a:ex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8" name="Date Placeholder 3">
            <a:extLst>
              <a:ext uri="{FF2B5EF4-FFF2-40B4-BE49-F238E27FC236}">
                <a16:creationId xmlns:a16="http://schemas.microsoft.com/office/drawing/2014/main" id="{F86093EE-02B6-49A0-AE75-0FD43AD5EB75}"/>
              </a:ext>
            </a:extLst>
          </p:cNvPr>
          <p:cNvSpPr>
            <a:spLocks noGrp="1"/>
          </p:cNvSpPr>
          <p:nvPr>
            <p:ph type="dt" sz="quarter"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pt-BR"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08 Dec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2020</a:t>
            </a:r>
          </a:p>
        </p:txBody>
      </p:sp>
      <p:pic>
        <p:nvPicPr>
          <p:cNvPr id="13" name="Picture 12">
            <a:extLst>
              <a:ext uri="{FF2B5EF4-FFF2-40B4-BE49-F238E27FC236}">
                <a16:creationId xmlns:a16="http://schemas.microsoft.com/office/drawing/2014/main" id="{424FAD22-E11D-4C12-80C5-531DA11F6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738FC85-3E00-4491-8D01-FFA2B6431853}"/>
              </a:ext>
            </a:extLst>
          </p:cNvPr>
          <p:cNvPicPr>
            <a:picLocks noChangeAspect="1"/>
          </p:cNvPicPr>
          <p:nvPr/>
        </p:nvPicPr>
        <p:blipFill>
          <a:blip r:embed="rId5"/>
          <a:stretch>
            <a:fillRect/>
          </a:stretch>
        </p:blipFill>
        <p:spPr>
          <a:xfrm>
            <a:off x="10172251" y="2802312"/>
            <a:ext cx="1718276" cy="3714094"/>
          </a:xfrm>
          <a:prstGeom prst="rect">
            <a:avLst/>
          </a:prstGeom>
          <a:ln>
            <a:solidFill>
              <a:schemeClr val="bg1">
                <a:lumMod val="50000"/>
              </a:schemeClr>
            </a:solidFill>
          </a:ln>
        </p:spPr>
      </p:pic>
    </p:spTree>
    <p:extLst>
      <p:ext uri="{BB962C8B-B14F-4D97-AF65-F5344CB8AC3E}">
        <p14:creationId xmlns:p14="http://schemas.microsoft.com/office/powerpoint/2010/main" val="303718035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2015 - 2020</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quarter"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08 Dec. 2020</a:t>
            </a:r>
          </a:p>
        </p:txBody>
      </p:sp>
      <p:pic>
        <p:nvPicPr>
          <p:cNvPr id="3" name="Picture 2">
            <a:extLst>
              <a:ext uri="{FF2B5EF4-FFF2-40B4-BE49-F238E27FC236}">
                <a16:creationId xmlns:a16="http://schemas.microsoft.com/office/drawing/2014/main" id="{1B599AE4-E6AB-43C2-91C6-C4AD1184CD1C}"/>
              </a:ext>
            </a:extLst>
          </p:cNvPr>
          <p:cNvPicPr>
            <a:picLocks noChangeAspect="1"/>
          </p:cNvPicPr>
          <p:nvPr/>
        </p:nvPicPr>
        <p:blipFill>
          <a:blip r:embed="rId4"/>
          <a:stretch>
            <a:fillRect/>
          </a:stretch>
        </p:blipFill>
        <p:spPr>
          <a:xfrm>
            <a:off x="296558" y="667376"/>
            <a:ext cx="11598884" cy="5160547"/>
          </a:xfrm>
          <a:prstGeom prst="rect">
            <a:avLst/>
          </a:prstGeom>
        </p:spPr>
      </p:pic>
    </p:spTree>
    <p:extLst>
      <p:ext uri="{BB962C8B-B14F-4D97-AF65-F5344CB8AC3E}">
        <p14:creationId xmlns:p14="http://schemas.microsoft.com/office/powerpoint/2010/main" val="12587733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mn-cs"/>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mn-cs"/>
              </a:rPr>
              <a:t>1,2,3</a:t>
            </a:r>
          </a:p>
        </p:txBody>
      </p:sp>
      <p:sp>
        <p:nvSpPr>
          <p:cNvPr id="8" name="Date Placeholder 3"/>
          <p:cNvSpPr>
            <a:spLocks noGrp="1"/>
          </p:cNvSpPr>
          <p:nvPr>
            <p:ph type="dt" sz="quarter" idx="10"/>
          </p:nvPr>
        </p:nvSpPr>
        <p:spPr bwMode="auto">
          <a:xfrm>
            <a:off x="10749769" y="6508639"/>
            <a:ext cx="1396001" cy="318807"/>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08 Dec. 2020</a:t>
            </a:r>
          </a:p>
        </p:txBody>
      </p:sp>
      <p:sp>
        <p:nvSpPr>
          <p:cNvPr id="7" name="Text Box 2"/>
          <p:cNvSpPr txBox="1">
            <a:spLocks noChangeArrowheads="1"/>
          </p:cNvSpPr>
          <p:nvPr/>
        </p:nvSpPr>
        <p:spPr bwMode="auto">
          <a:xfrm>
            <a:off x="10261913" y="2256227"/>
            <a:ext cx="1984795" cy="34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 Niger 2006, Niger 2009, Niger 2010, Chad 2010 </a:t>
            </a:r>
            <a:r>
              <a:rPr kumimoji="0" lang="en-GB" altLang="en-US" sz="9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cVDPVs</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are linked to the Nigeria outbreak. Kenya 2012 </a:t>
            </a:r>
            <a:r>
              <a:rPr kumimoji="0" lang="en-GB" altLang="en-US" sz="9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cVDPVs</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are linked to the Somalia outbreak. Nigeria figures include cases with WPV1/cVDPV2 mixture: 2005 - 2, 2006 - 1, 2007 - 1, 2008 - 3, 2009 - 1, 2011 - 1; WPV3/cVPDV2 mixture: 2007 - 2.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pt-BR"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include a cVDPV2 from a contact of a WPV1 case i</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n Nigeria.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3</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Figures include multiple emergences.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4</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stool collected in Sep - 2016 but the final result was reported in 2017.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5</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GB"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Positive contact of a negative index AFP case double counted in both AFP cases and other sources count .  </a:t>
            </a:r>
            <a:r>
              <a:rPr kumimoji="0" lang="en-GB"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6 </a:t>
            </a:r>
            <a:r>
              <a:rPr kumimoji="0" lang="en-GB"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cVDPV2 and cVDPV3 isolated from one child </a:t>
            </a: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2A8B65E9-4527-4C8A-8C08-374B32F03FFB}"/>
              </a:ext>
            </a:extLst>
          </p:cNvPr>
          <p:cNvPicPr>
            <a:picLocks noChangeAspect="1"/>
          </p:cNvPicPr>
          <p:nvPr/>
        </p:nvPicPr>
        <p:blipFill>
          <a:blip r:embed="rId5"/>
          <a:stretch>
            <a:fillRect/>
          </a:stretch>
        </p:blipFill>
        <p:spPr>
          <a:xfrm>
            <a:off x="118604" y="36513"/>
            <a:ext cx="10088599" cy="6790933"/>
          </a:xfrm>
          <a:prstGeom prst="rect">
            <a:avLst/>
          </a:prstGeom>
        </p:spPr>
      </p:pic>
    </p:spTree>
    <p:extLst>
      <p:ext uri="{BB962C8B-B14F-4D97-AF65-F5344CB8AC3E}">
        <p14:creationId xmlns:p14="http://schemas.microsoft.com/office/powerpoint/2010/main" val="6053468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nSpc>
                <a:spcPct val="100000"/>
              </a:lnSpc>
            </a:pPr>
            <a:r>
              <a:rPr lang="en-GB" altLang="en-US" sz="2400" dirty="0"/>
              <a:t>Global Surveillance Indicators: Year to Date Comparison</a:t>
            </a:r>
          </a:p>
          <a:p>
            <a:pPr>
              <a:lnSpc>
                <a:spcPct val="100000"/>
              </a:lnSpc>
            </a:pPr>
            <a:r>
              <a:rPr lang="en-GB" altLang="en-US" sz="2400" dirty="0"/>
              <a:t>2019 &amp; 2020: 01 January to 08 December 2020*</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2019 as of 09 Dec.</a:t>
            </a:r>
            <a:r>
              <a:rPr lang="en-GB" altLang="en-US" sz="1100" b="0" dirty="0">
                <a:solidFill>
                  <a:srgbClr val="000000"/>
                </a:solidFill>
                <a:latin typeface="Calibri" panose="020F0502020204030204" pitchFamily="34" charset="0"/>
                <a:cs typeface="Calibri" panose="020F0502020204030204" pitchFamily="34" charset="0"/>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2019 and for 2020 as of 08 Dec. 2020</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669978"/>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serotypes.</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0E23F310-F662-4312-82F1-0FC549E19A30}"/>
              </a:ext>
            </a:extLst>
          </p:cNvPr>
          <p:cNvPicPr>
            <a:picLocks noChangeAspect="1"/>
          </p:cNvPicPr>
          <p:nvPr/>
        </p:nvPicPr>
        <p:blipFill>
          <a:blip r:embed="rId6"/>
          <a:stretch>
            <a:fillRect/>
          </a:stretch>
        </p:blipFill>
        <p:spPr>
          <a:xfrm>
            <a:off x="401389" y="880748"/>
            <a:ext cx="11389221" cy="2732103"/>
          </a:xfrm>
          <a:prstGeom prst="rect">
            <a:avLst/>
          </a:prstGeom>
        </p:spPr>
      </p:pic>
    </p:spTree>
    <p:extLst>
      <p:ext uri="{BB962C8B-B14F-4D97-AF65-F5344CB8AC3E}">
        <p14:creationId xmlns:p14="http://schemas.microsoft.com/office/powerpoint/2010/main" val="3908227186"/>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Grand écran</PresentationFormat>
  <Paragraphs>40</Paragraphs>
  <Slides>6</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vt:i4>
      </vt:variant>
    </vt:vector>
  </HeadingPairs>
  <TitlesOfParts>
    <vt:vector size="14" baseType="lpstr">
      <vt:lpstr>Arial</vt:lpstr>
      <vt:lpstr>Calibri</vt:lpstr>
      <vt:lpstr>Calibri (Body)</vt:lpstr>
      <vt:lpstr>Calibri Light</vt:lpstr>
      <vt:lpstr>等线</vt:lpstr>
      <vt:lpstr>Symbol</vt:lpstr>
      <vt:lpstr>5_Office Theme</vt:lpstr>
      <vt:lpstr>Office Theme</vt:lpstr>
      <vt:lpstr>Présentation PowerPoint</vt:lpstr>
      <vt:lpstr>Global WPV1 &amp; cVDPV Cases1, Previous 12 Months2</vt:lpstr>
      <vt:lpstr>Global WPV1 &amp; cVDPV Cases1, Previous 6 Months2</vt:lpstr>
      <vt:lpstr>Présentation PowerPoint</vt:lpstr>
      <vt:lpstr>Présentation PowerPoint</vt:lpstr>
      <vt:lpstr>Présentation PowerPoint</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Florence Montellier</cp:lastModifiedBy>
  <cp:revision>8172</cp:revision>
  <cp:lastPrinted>2017-07-20T13:27:25Z</cp:lastPrinted>
  <dcterms:created xsi:type="dcterms:W3CDTF">2006-05-08T10:56:49Z</dcterms:created>
  <dcterms:modified xsi:type="dcterms:W3CDTF">2020-12-14T10:40:03Z</dcterms:modified>
</cp:coreProperties>
</file>