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12" r:id="rId2"/>
  </p:sldMasterIdLst>
  <p:notesMasterIdLst>
    <p:notesMasterId r:id="rId9"/>
  </p:notesMasterIdLst>
  <p:handoutMasterIdLst>
    <p:handoutMasterId r:id="rId10"/>
  </p:handoutMasterIdLst>
  <p:sldIdLst>
    <p:sldId id="3911" r:id="rId3"/>
    <p:sldId id="5447" r:id="rId4"/>
    <p:sldId id="5448" r:id="rId5"/>
    <p:sldId id="5451" r:id="rId6"/>
    <p:sldId id="5452" r:id="rId7"/>
    <p:sldId id="4886" r:id="rId8"/>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3" autoAdjust="0"/>
    <p:restoredTop sz="97653" autoAdjust="0"/>
  </p:normalViewPr>
  <p:slideViewPr>
    <p:cSldViewPr showGuides="1">
      <p:cViewPr varScale="1">
        <p:scale>
          <a:sx n="110" d="100"/>
          <a:sy n="110" d="100"/>
        </p:scale>
        <p:origin x="198" y="10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2130" y="-10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19/11/2020</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19/11/2020</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3D8EF41C-D859-458C-8B66-B8E3EC7EFA72}"/>
              </a:ext>
            </a:extLst>
          </p:cNvPr>
          <p:cNvSpPr>
            <a:spLocks noGrp="1" noChangeArrowheads="1"/>
          </p:cNvSpPr>
          <p:nvPr>
            <p:ph type="body" sz="quarter" idx="3"/>
          </p:nvPr>
        </p:nvSpPr>
        <p:spPr bwMode="auto">
          <a:xfrm>
            <a:off x="679450" y="4721225"/>
            <a:ext cx="5449888"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5F9D7732-0F7E-4509-AF89-62A7751C3A30}"/>
              </a:ext>
            </a:extLst>
          </p:cNvPr>
          <p:cNvSpPr>
            <a:spLocks noGrp="1" noChangeArrowheads="1"/>
          </p:cNvSpPr>
          <p:nvPr>
            <p:ph type="ftr" sz="quarter" idx="4"/>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fld id="{EA256A56-258A-4A05-A1E8-A1B46A2BE2A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19/11/2020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7" name="Rectangle 6">
            <a:extLst>
              <a:ext uri="{FF2B5EF4-FFF2-40B4-BE49-F238E27FC236}">
                <a16:creationId xmlns:a16="http://schemas.microsoft.com/office/drawing/2014/main" id="{D611EFFD-B3AA-4A1C-B98C-21AAAB447A68}"/>
              </a:ext>
            </a:extLst>
          </p:cNvPr>
          <p:cNvSpPr>
            <a:spLocks noGrp="1" noChangeArrowheads="1"/>
          </p:cNvSpPr>
          <p:nvPr>
            <p:ph type="ftr" sz="quarter" idx="4"/>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017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19/11/2020</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CH" altLang="en-US" dirty="0"/>
              <a:t>Table in 05A.SummaryTablesPOLIS_SJ</a:t>
            </a: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0D03747D-2A91-48DC-8BDC-34FEC1A63A87}"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19/11/2020</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576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576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A3F37CD6-B2E0-45D2-B84A-F91F5014B7C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5765"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6"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283090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19/11/2020</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7"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0805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srgbClr val="000000"/>
                </a:solidFill>
                <a:effectLst/>
                <a:uLnTx/>
                <a:uFillTx/>
                <a:latin typeface="Arial" pitchFamily="34" charset="0"/>
                <a:ea typeface="+mn-ea"/>
                <a:cs typeface="Arial" pitchFamily="34" charset="0"/>
              </a:rPr>
              <a:t>Data in WHO HQ as of 30 Nov 2010</a:t>
            </a:r>
          </a:p>
        </p:txBody>
      </p:sp>
      <p:sp>
        <p:nvSpPr>
          <p:cNvPr id="26214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AC1333BD-4979-4E55-9D1C-ADE6210CC4E3}" type="slidenum">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altLang="en-US" dirty="0"/>
              <a:t>Table in 01.Global_Update_WildVirusSummary </a:t>
            </a:r>
          </a:p>
          <a:p>
            <a:pPr eaLnBrk="1" hangingPunct="1">
              <a:spcBef>
                <a:spcPct val="0"/>
              </a:spcBef>
            </a:pPr>
            <a:r>
              <a:rPr lang="fr-CH" altLang="en-US" dirty="0"/>
              <a:t>POLISdata2018 </a:t>
            </a:r>
            <a:r>
              <a:rPr lang="fr-CH" altLang="en-US" dirty="0" err="1"/>
              <a:t>sheet</a:t>
            </a:r>
            <a:r>
              <a:rPr lang="fr-CH" altLang="en-US" dirty="0"/>
              <a:t> to </a:t>
            </a:r>
            <a:r>
              <a:rPr lang="fr-CH" altLang="en-US" dirty="0" err="1"/>
              <a:t>be</a:t>
            </a:r>
            <a:r>
              <a:rPr lang="fr-CH" altLang="en-US" dirty="0"/>
              <a:t> </a:t>
            </a:r>
            <a:r>
              <a:rPr lang="fr-CH" altLang="en-US" dirty="0" err="1"/>
              <a:t>updated</a:t>
            </a:r>
            <a:r>
              <a:rPr lang="fr-CH" altLang="en-US"/>
              <a:t> first</a:t>
            </a: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19/11/2020</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l" defTabSz="904875" rtl="0" eaLnBrk="1" fontAlgn="auto" latinLnBrk="0" hangingPunct="1">
              <a:lnSpc>
                <a:spcPct val="100000"/>
              </a:lnSpc>
              <a:spcBef>
                <a:spcPct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Data in WHO HQ as of 30 Nov 2010</a:t>
            </a:r>
          </a:p>
        </p:txBody>
      </p:sp>
      <p:sp>
        <p:nvSpPr>
          <p:cNvPr id="5120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1BD35C61-8F74-482F-A453-037A1CE80577}"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H" altLang="en-US" dirty="0">
                <a:latin typeface="Arial" pitchFamily="34" charset="0"/>
                <a:cs typeface="Arial" pitchFamily="34" charset="0"/>
              </a:rPr>
              <a:t>Table in 01.Global_Update_WildVirusSummary</a:t>
            </a: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19/11/2020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19/11/2020</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19/11/2020</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19/11/2020</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113117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19914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97470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68571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79738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1793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4048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1070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19/11/2020</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152075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75241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19/11/2020</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05907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19/11/2020</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19/11/2020</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19/11/2020</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19/11/2020</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19/11/2020</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19/11/2020</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19/11/2020</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19/11/2020</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963204339"/>
      </p:ext>
    </p:extLst>
  </p:cSld>
  <p:clrMap bg1="lt1" tx1="dk1" bg2="lt2" tx2="dk2" accent1="accent1" accent2="accent2" accent3="accent3" accent4="accent4" accent5="accent5" accent6="accent6" hlink="hlink" folHlink="folHlink"/>
  <p:sldLayoutIdLst>
    <p:sldLayoutId id="2147497413" r:id="rId1"/>
    <p:sldLayoutId id="2147497414" r:id="rId2"/>
    <p:sldLayoutId id="2147497415" r:id="rId3"/>
    <p:sldLayoutId id="2147497416" r:id="rId4"/>
    <p:sldLayoutId id="2147497417" r:id="rId5"/>
    <p:sldLayoutId id="2147497418" r:id="rId6"/>
    <p:sldLayoutId id="2147497419" r:id="rId7"/>
    <p:sldLayoutId id="2147497420" r:id="rId8"/>
    <p:sldLayoutId id="2147497421" r:id="rId9"/>
    <p:sldLayoutId id="2147497422" r:id="rId10"/>
    <p:sldLayoutId id="21474974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8.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2020.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a:t>
            </a:r>
            <a:r>
              <a:rPr lang="en-GB" altLang="en-US" sz="2800" b="0" dirty="0" err="1"/>
              <a:t>cVDPV</a:t>
            </a:r>
            <a:r>
              <a:rPr lang="en-GB" altLang="en-US" sz="2800" b="0" dirty="0"/>
              <a:t>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141629" y="5918546"/>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17 Nov</a:t>
            </a:r>
            <a:r>
              <a:rPr lang="en-GB" altLang="fr-FR" sz="1100" b="0" dirty="0">
                <a:solidFill>
                  <a:srgbClr val="000000"/>
                </a:solidFill>
                <a:cs typeface="Calibri" panose="020F0502020204030204" pitchFamily="34" charset="0"/>
              </a:rPr>
              <a:t>. </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2020</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5" name="Picture 4">
            <a:extLst>
              <a:ext uri="{FF2B5EF4-FFF2-40B4-BE49-F238E27FC236}">
                <a16:creationId xmlns:a16="http://schemas.microsoft.com/office/drawing/2014/main" id="{AC5C6ED7-A216-4CF4-B97F-C24F60B9D3B2}"/>
              </a:ext>
            </a:extLst>
          </p:cNvPr>
          <p:cNvPicPr>
            <a:picLocks noChangeAspect="1"/>
          </p:cNvPicPr>
          <p:nvPr/>
        </p:nvPicPr>
        <p:blipFill>
          <a:blip r:embed="rId4"/>
          <a:stretch>
            <a:fillRect/>
          </a:stretch>
        </p:blipFill>
        <p:spPr>
          <a:xfrm>
            <a:off x="648008" y="1092217"/>
            <a:ext cx="10895984" cy="4079016"/>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eleteit">
            <a:extLst>
              <a:ext uri="{FF2B5EF4-FFF2-40B4-BE49-F238E27FC236}">
                <a16:creationId xmlns:a16="http://schemas.microsoft.com/office/drawing/2014/main" id="{3C172422-CD69-4456-8182-C11C2156268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61778" y="495303"/>
            <a:ext cx="11090962" cy="5991052"/>
          </a:xfrm>
          <a:prstGeom prst="rect">
            <a:avLst/>
          </a:prstGeom>
        </p:spPr>
      </p:pic>
      <p:sp>
        <p:nvSpPr>
          <p:cNvPr id="8" name="Oval 7">
            <a:extLst>
              <a:ext uri="{FF2B5EF4-FFF2-40B4-BE49-F238E27FC236}">
                <a16:creationId xmlns:a16="http://schemas.microsoft.com/office/drawing/2014/main" id="{B8E85276-330B-4453-97A7-2E04236F81B3}"/>
              </a:ext>
            </a:extLst>
          </p:cNvPr>
          <p:cNvSpPr/>
          <p:nvPr/>
        </p:nvSpPr>
        <p:spPr>
          <a:xfrm>
            <a:off x="2752121" y="4327451"/>
            <a:ext cx="53526" cy="535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3"/>
          <p:cNvSpPr txBox="1">
            <a:spLocks noGrp="1" noChangeArrowheads="1"/>
          </p:cNvSpPr>
          <p:nvPr>
            <p:ph type="title"/>
          </p:nvPr>
        </p:nvSpPr>
        <p:spPr>
          <a:xfrm>
            <a:off x="0" y="60439"/>
            <a:ext cx="12192000" cy="404813"/>
          </a:xfrm>
          <a:extLst>
            <a:ext uri="{909E8E84-426E-40DD-AFC4-6F175D3DCCD1}">
              <a14:hiddenFill xmlns:a14="http://schemas.microsoft.com/office/drawing/2010/main">
                <a:solidFill>
                  <a:schemeClr val="bg1"/>
                </a:solidFill>
              </a14:hiddenFill>
            </a:ext>
          </a:extLst>
        </p:spPr>
        <p:txBody>
          <a:bodyPr>
            <a:normAutofit/>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4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40000" dirty="0">
                <a:solidFill>
                  <a:srgbClr val="0099CC"/>
                </a:solidFill>
                <a:latin typeface="Calibri (Body)"/>
              </a:rPr>
              <a:t>2</a:t>
            </a:r>
            <a:endParaRPr lang="en-GB" altLang="en-US" sz="2200" baseline="30000" dirty="0">
              <a:solidFill>
                <a:srgbClr val="0099CC"/>
              </a:solidFill>
              <a:latin typeface="Calibri (Body)"/>
            </a:endParaRPr>
          </a:p>
        </p:txBody>
      </p:sp>
      <p:sp>
        <p:nvSpPr>
          <p:cNvPr id="147461" name="Text Box 7"/>
          <p:cNvSpPr txBox="1">
            <a:spLocks noChangeArrowheads="1"/>
          </p:cNvSpPr>
          <p:nvPr/>
        </p:nvSpPr>
        <p:spPr bwMode="auto">
          <a:xfrm>
            <a:off x="960542" y="6102704"/>
            <a:ext cx="2035908" cy="27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47462" name="Rectangle 14"/>
          <p:cNvSpPr>
            <a:spLocks noChangeArrowheads="1"/>
          </p:cNvSpPr>
          <p:nvPr/>
        </p:nvSpPr>
        <p:spPr bwMode="auto">
          <a:xfrm>
            <a:off x="799565" y="6158885"/>
            <a:ext cx="238369" cy="162000"/>
          </a:xfrm>
          <a:prstGeom prst="rect">
            <a:avLst/>
          </a:prstGeom>
          <a:solidFill>
            <a:srgbClr val="FFFFCC"/>
          </a:solidFill>
          <a:ln w="9525">
            <a:solidFill>
              <a:schemeClr val="tx1"/>
            </a:solidFill>
            <a:miter lim="800000"/>
            <a:headEnd/>
            <a:tailEnd/>
          </a:ln>
          <a:effectLst/>
          <a:ex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47468" name="Rectangle 25"/>
          <p:cNvSpPr>
            <a:spLocks noChangeArrowheads="1"/>
          </p:cNvSpPr>
          <p:nvPr/>
        </p:nvSpPr>
        <p:spPr bwMode="auto">
          <a:xfrm>
            <a:off x="491702" y="6537430"/>
            <a:ext cx="5901215"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18 Nov. 2019 </a:t>
            </a:r>
            <a:r>
              <a:rPr kumimoji="0" lang="pt-BR"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17 Nov. 2020</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IACSG\_JPEGs\Group_Cases_12M.png">
            <a:extLst>
              <a:ext uri="{C183D7F6-B498-43B3-948B-1728B52AA6E4}">
                <adec:decorative xmlns:adec="http://schemas.microsoft.com/office/drawing/2017/decorative" val="0"/>
              </a:ext>
            </a:extLst>
          </p:cNvPr>
          <p:cNvSpPr/>
          <p:nvPr/>
        </p:nvSpPr>
        <p:spPr>
          <a:xfrm>
            <a:off x="561778" y="495303"/>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Date Placeholder 3">
            <a:extLst>
              <a:ext uri="{FF2B5EF4-FFF2-40B4-BE49-F238E27FC236}">
                <a16:creationId xmlns:a16="http://schemas.microsoft.com/office/drawing/2014/main" id="{E11FBBE1-FE6B-45C2-8DD5-2821AE87ED13}"/>
              </a:ext>
            </a:extLst>
          </p:cNvPr>
          <p:cNvSpPr>
            <a:spLocks noGrp="1"/>
          </p:cNvSpPr>
          <p:nvPr>
            <p:ph type="dt" sz="quarter" idx="10"/>
          </p:nvPr>
        </p:nvSpPr>
        <p:spPr bwMode="auto">
          <a:xfrm>
            <a:off x="9949342" y="6608343"/>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17 Nov. 2020</a:t>
            </a: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70F70335-8360-452C-8E28-852B89FC9918}"/>
              </a:ext>
            </a:extLst>
          </p:cNvPr>
          <p:cNvPicPr>
            <a:picLocks noChangeAspect="1"/>
          </p:cNvPicPr>
          <p:nvPr/>
        </p:nvPicPr>
        <p:blipFill>
          <a:blip r:embed="rId5"/>
          <a:stretch>
            <a:fillRect/>
          </a:stretch>
        </p:blipFill>
        <p:spPr>
          <a:xfrm>
            <a:off x="10284368" y="1908786"/>
            <a:ext cx="1767136" cy="4638563"/>
          </a:xfrm>
          <a:prstGeom prst="rect">
            <a:avLst/>
          </a:prstGeom>
          <a:ln>
            <a:solidFill>
              <a:schemeClr val="accent1"/>
            </a:solidFill>
          </a:ln>
        </p:spPr>
      </p:pic>
    </p:spTree>
    <p:extLst>
      <p:ext uri="{BB962C8B-B14F-4D97-AF65-F5344CB8AC3E}">
        <p14:creationId xmlns:p14="http://schemas.microsoft.com/office/powerpoint/2010/main" val="425781141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eleteit">
            <a:extLst>
              <a:ext uri="{FF2B5EF4-FFF2-40B4-BE49-F238E27FC236}">
                <a16:creationId xmlns:a16="http://schemas.microsoft.com/office/drawing/2014/main" id="{CB2B6093-11C6-47A5-A625-00FF40EC737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57784" y="495303"/>
            <a:ext cx="11090962" cy="5991052"/>
          </a:xfrm>
          <a:prstGeom prst="rect">
            <a:avLst/>
          </a:prstGeom>
        </p:spPr>
      </p:pic>
      <p:sp>
        <p:nvSpPr>
          <p:cNvPr id="24" name="Rectangle 3"/>
          <p:cNvSpPr txBox="1">
            <a:spLocks noGrp="1" noChangeArrowheads="1"/>
          </p:cNvSpPr>
          <p:nvPr>
            <p:ph type="title"/>
          </p:nvPr>
        </p:nvSpPr>
        <p:spPr>
          <a:xfrm>
            <a:off x="0" y="60439"/>
            <a:ext cx="12192000" cy="404813"/>
          </a:xfrm>
          <a:extLst>
            <a:ext uri="{909E8E84-426E-40DD-AFC4-6F175D3DCCD1}">
              <a14:hiddenFill xmlns:a14="http://schemas.microsoft.com/office/drawing/2010/main">
                <a:solidFill>
                  <a:schemeClr val="bg1"/>
                </a:solidFill>
              </a14:hiddenFill>
            </a:ext>
          </a:extLst>
        </p:spPr>
        <p:txBody>
          <a:bodyPr>
            <a:normAutofit/>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4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6" name="Rectangle 15" descr="K:\Docs\_DATA_WARE\VPD_DATAWARE\Application_and_Data\Polio_data_management\Data\Production\working_area\IACSG\_JPEGs\Group_Cases_06M.png"/>
          <p:cNvSpPr/>
          <p:nvPr/>
        </p:nvSpPr>
        <p:spPr>
          <a:xfrm>
            <a:off x="557784" y="495303"/>
            <a:ext cx="11090962" cy="59910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511" name="Rectangle 25"/>
          <p:cNvSpPr>
            <a:spLocks noChangeArrowheads="1"/>
          </p:cNvSpPr>
          <p:nvPr/>
        </p:nvSpPr>
        <p:spPr bwMode="auto">
          <a:xfrm>
            <a:off x="433499" y="6516406"/>
            <a:ext cx="6521093"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18 May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a:t>
            </a:r>
            <a:r>
              <a:rPr kumimoji="0" lang="pt-BR"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17 Nov . 2020   </a:t>
            </a:r>
            <a:endParaRPr kumimoji="0" lang="pt-BR"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3" name="Text Box 7"/>
          <p:cNvSpPr txBox="1">
            <a:spLocks noChangeArrowheads="1"/>
          </p:cNvSpPr>
          <p:nvPr/>
        </p:nvSpPr>
        <p:spPr bwMode="auto">
          <a:xfrm>
            <a:off x="960542" y="6102704"/>
            <a:ext cx="2035908" cy="27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7" name="Rectangle 14">
            <a:extLst>
              <a:ext uri="{FF2B5EF4-FFF2-40B4-BE49-F238E27FC236}">
                <a16:creationId xmlns:a16="http://schemas.microsoft.com/office/drawing/2014/main" id="{AFD38D45-4823-4F2B-8423-767B85897878}"/>
              </a:ext>
            </a:extLst>
          </p:cNvPr>
          <p:cNvSpPr>
            <a:spLocks noChangeArrowheads="1"/>
          </p:cNvSpPr>
          <p:nvPr/>
        </p:nvSpPr>
        <p:spPr bwMode="auto">
          <a:xfrm>
            <a:off x="799565" y="6158885"/>
            <a:ext cx="238369" cy="162000"/>
          </a:xfrm>
          <a:prstGeom prst="rect">
            <a:avLst/>
          </a:prstGeom>
          <a:solidFill>
            <a:srgbClr val="FFFFCC"/>
          </a:solidFill>
          <a:ln w="9525">
            <a:solidFill>
              <a:schemeClr val="tx1"/>
            </a:solidFill>
            <a:miter lim="800000"/>
            <a:headEnd/>
            <a:tailEnd/>
          </a:ln>
          <a:effectLst/>
          <a:ex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8" name="Date Placeholder 3">
            <a:extLst>
              <a:ext uri="{FF2B5EF4-FFF2-40B4-BE49-F238E27FC236}">
                <a16:creationId xmlns:a16="http://schemas.microsoft.com/office/drawing/2014/main" id="{F86093EE-02B6-49A0-AE75-0FD43AD5EB75}"/>
              </a:ext>
            </a:extLst>
          </p:cNvPr>
          <p:cNvSpPr>
            <a:spLocks noGrp="1"/>
          </p:cNvSpPr>
          <p:nvPr>
            <p:ph type="dt" sz="quarter"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17 Nov. 2020</a:t>
            </a:r>
          </a:p>
        </p:txBody>
      </p:sp>
      <p:pic>
        <p:nvPicPr>
          <p:cNvPr id="13" name="Picture 12">
            <a:extLst>
              <a:ext uri="{FF2B5EF4-FFF2-40B4-BE49-F238E27FC236}">
                <a16:creationId xmlns:a16="http://schemas.microsoft.com/office/drawing/2014/main" id="{424FAD22-E11D-4C12-80C5-531DA11F6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6FE34FE3-15F1-4D5D-8218-301988B79033}"/>
              </a:ext>
            </a:extLst>
          </p:cNvPr>
          <p:cNvPicPr>
            <a:picLocks noChangeAspect="1"/>
          </p:cNvPicPr>
          <p:nvPr/>
        </p:nvPicPr>
        <p:blipFill>
          <a:blip r:embed="rId5"/>
          <a:stretch>
            <a:fillRect/>
          </a:stretch>
        </p:blipFill>
        <p:spPr>
          <a:xfrm>
            <a:off x="10333228" y="2894249"/>
            <a:ext cx="1718276" cy="3714094"/>
          </a:xfrm>
          <a:prstGeom prst="rect">
            <a:avLst/>
          </a:prstGeom>
          <a:ln>
            <a:solidFill>
              <a:schemeClr val="accent1"/>
            </a:solidFill>
          </a:ln>
        </p:spPr>
      </p:pic>
    </p:spTree>
    <p:extLst>
      <p:ext uri="{BB962C8B-B14F-4D97-AF65-F5344CB8AC3E}">
        <p14:creationId xmlns:p14="http://schemas.microsoft.com/office/powerpoint/2010/main" val="219447734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2015 - 2020</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quarter"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17 Nov. 2020</a:t>
            </a:r>
          </a:p>
        </p:txBody>
      </p:sp>
      <p:pic>
        <p:nvPicPr>
          <p:cNvPr id="3" name="Picture 2">
            <a:extLst>
              <a:ext uri="{FF2B5EF4-FFF2-40B4-BE49-F238E27FC236}">
                <a16:creationId xmlns:a16="http://schemas.microsoft.com/office/drawing/2014/main" id="{AA51F250-EF02-4ECF-BFF7-5D26533BFD76}"/>
              </a:ext>
            </a:extLst>
          </p:cNvPr>
          <p:cNvPicPr>
            <a:picLocks noChangeAspect="1"/>
          </p:cNvPicPr>
          <p:nvPr/>
        </p:nvPicPr>
        <p:blipFill>
          <a:blip r:embed="rId4"/>
          <a:stretch>
            <a:fillRect/>
          </a:stretch>
        </p:blipFill>
        <p:spPr>
          <a:xfrm>
            <a:off x="155574" y="759042"/>
            <a:ext cx="11853545" cy="5273850"/>
          </a:xfrm>
          <a:prstGeom prst="rect">
            <a:avLst/>
          </a:prstGeom>
        </p:spPr>
      </p:pic>
    </p:spTree>
    <p:extLst>
      <p:ext uri="{BB962C8B-B14F-4D97-AF65-F5344CB8AC3E}">
        <p14:creationId xmlns:p14="http://schemas.microsoft.com/office/powerpoint/2010/main" val="1109220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mn-cs"/>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mn-cs"/>
              </a:rPr>
              <a:t>1,2,3</a:t>
            </a:r>
          </a:p>
        </p:txBody>
      </p:sp>
      <p:sp>
        <p:nvSpPr>
          <p:cNvPr id="8" name="Date Placeholder 3"/>
          <p:cNvSpPr>
            <a:spLocks noGrp="1"/>
          </p:cNvSpPr>
          <p:nvPr>
            <p:ph type="dt" sz="quarter" idx="10"/>
          </p:nvPr>
        </p:nvSpPr>
        <p:spPr bwMode="auto">
          <a:xfrm>
            <a:off x="10749769" y="6508639"/>
            <a:ext cx="1396001" cy="318807"/>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17 Nov. 2020</a:t>
            </a:r>
          </a:p>
        </p:txBody>
      </p:sp>
      <p:sp>
        <p:nvSpPr>
          <p:cNvPr id="7" name="Text Box 2"/>
          <p:cNvSpPr txBox="1">
            <a:spLocks noChangeArrowheads="1"/>
          </p:cNvSpPr>
          <p:nvPr/>
        </p:nvSpPr>
        <p:spPr bwMode="auto">
          <a:xfrm>
            <a:off x="10261913" y="2256227"/>
            <a:ext cx="1984795" cy="34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 Niger 2006, Niger 2009, Niger 2010, Chad 2010 </a:t>
            </a:r>
            <a:r>
              <a:rPr kumimoji="0" lang="en-GB" altLang="en-US" sz="900" b="0" i="0" u="none" strike="noStrike" kern="1200" cap="none" spc="0" normalizeH="0" baseline="0" noProof="0" dirty="0" err="1">
                <a:ln>
                  <a:noFill/>
                </a:ln>
                <a:solidFill>
                  <a:srgbClr val="000000"/>
                </a:solidFill>
                <a:effectLst/>
                <a:uLnTx/>
                <a:uFillTx/>
                <a:latin typeface="Calibri" pitchFamily="34" charset="0"/>
                <a:ea typeface="+mn-ea"/>
                <a:cs typeface="Arial" pitchFamily="34" charset="0"/>
              </a:rPr>
              <a:t>cVDPVs</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are linked to the Nigeria outbreak. Kenya 2012 </a:t>
            </a:r>
            <a:r>
              <a:rPr kumimoji="0" lang="en-GB" altLang="en-US" sz="900" b="0" i="0" u="none" strike="noStrike" kern="1200" cap="none" spc="0" normalizeH="0" baseline="0" noProof="0" dirty="0" err="1">
                <a:ln>
                  <a:noFill/>
                </a:ln>
                <a:solidFill>
                  <a:srgbClr val="000000"/>
                </a:solidFill>
                <a:effectLst/>
                <a:uLnTx/>
                <a:uFillTx/>
                <a:latin typeface="Calibri" pitchFamily="34" charset="0"/>
                <a:ea typeface="+mn-ea"/>
                <a:cs typeface="Arial" pitchFamily="34" charset="0"/>
              </a:rPr>
              <a:t>cVDPVs</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are linked to the Somalia outbreak. Nigeria figures include cases with WPV1/cVDPV2 mixture: 2005 - 2, 2006 - 1, 2007 - 1, 2008 - 3, 2009 - 1, 2011 - 1; WPV3/cVPDV2 mixture: 2007 - 2.  </a:t>
            </a:r>
            <a:r>
              <a:rPr kumimoji="0" lang="en-GB"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pt-BR"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include a cVDPV2 from a contact of a WPV1 case i</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n Nigeria. </a:t>
            </a:r>
            <a:r>
              <a:rPr kumimoji="0" lang="en-GB"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3</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Figures include multiple emergences. </a:t>
            </a:r>
            <a:r>
              <a:rPr kumimoji="0" lang="en-GB"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4</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stool collected in Sep - 2016 but the final result was reported in 2017.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5</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GB"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 Positive contact of a negative index AFP case double counted in both AFP cases and other sources count .  </a:t>
            </a:r>
            <a:r>
              <a:rPr kumimoji="0" lang="en-GB"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6 </a:t>
            </a:r>
            <a:r>
              <a:rPr kumimoji="0" lang="en-GB"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1 cVDPV2 and cVDPV3 isolated from one child </a:t>
            </a: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2481EED1-616D-485C-AC45-B0250DB23680}"/>
              </a:ext>
            </a:extLst>
          </p:cNvPr>
          <p:cNvPicPr>
            <a:picLocks noChangeAspect="1"/>
          </p:cNvPicPr>
          <p:nvPr/>
        </p:nvPicPr>
        <p:blipFill>
          <a:blip r:embed="rId5"/>
          <a:stretch>
            <a:fillRect/>
          </a:stretch>
        </p:blipFill>
        <p:spPr>
          <a:xfrm>
            <a:off x="46230" y="36513"/>
            <a:ext cx="10160974" cy="6790933"/>
          </a:xfrm>
          <a:prstGeom prst="rect">
            <a:avLst/>
          </a:prstGeom>
        </p:spPr>
      </p:pic>
    </p:spTree>
    <p:extLst>
      <p:ext uri="{BB962C8B-B14F-4D97-AF65-F5344CB8AC3E}">
        <p14:creationId xmlns:p14="http://schemas.microsoft.com/office/powerpoint/2010/main" val="169653038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a:lnSpc>
                <a:spcPct val="100000"/>
              </a:lnSpc>
            </a:pPr>
            <a:r>
              <a:rPr lang="en-GB" altLang="en-US" sz="2400" dirty="0"/>
              <a:t>Global Surveillance Indicators: Year to Date Comparison</a:t>
            </a:r>
          </a:p>
          <a:p>
            <a:pPr>
              <a:lnSpc>
                <a:spcPct val="100000"/>
              </a:lnSpc>
            </a:pPr>
            <a:r>
              <a:rPr lang="en-GB" altLang="en-US" sz="2400" dirty="0"/>
              <a:t>2019 &amp; 2020: 01 January to 17 November 2020*</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2019 as of 18</a:t>
            </a:r>
            <a:r>
              <a:rPr lang="en-GB" altLang="en-US" sz="1100" b="0" dirty="0">
                <a:solidFill>
                  <a:srgbClr val="000000"/>
                </a:solidFill>
                <a:latin typeface="Calibri" panose="020F0502020204030204" pitchFamily="34" charset="0"/>
                <a:cs typeface="Calibri" panose="020F0502020204030204" pitchFamily="34" charset="0"/>
              </a:rPr>
              <a:t> Nov</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en-GB" altLang="en-US" sz="1100" b="0" dirty="0">
                <a:solidFill>
                  <a:srgbClr val="000000"/>
                </a:solidFill>
                <a:latin typeface="Calibri" panose="020F0502020204030204" pitchFamily="34" charset="0"/>
                <a:cs typeface="Calibri" panose="020F0502020204030204" pitchFamily="34" charset="0"/>
              </a:rPr>
              <a:t>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2019 and for 2020 as of  17 Nov. 2020</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669978"/>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serotypes.</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B60B2C36-C051-49DE-9D1C-ACF48A32858F}"/>
              </a:ext>
            </a:extLst>
          </p:cNvPr>
          <p:cNvPicPr>
            <a:picLocks noChangeAspect="1"/>
          </p:cNvPicPr>
          <p:nvPr/>
        </p:nvPicPr>
        <p:blipFill>
          <a:blip r:embed="rId6"/>
          <a:stretch>
            <a:fillRect/>
          </a:stretch>
        </p:blipFill>
        <p:spPr>
          <a:xfrm>
            <a:off x="257373" y="846200"/>
            <a:ext cx="11677253" cy="2801198"/>
          </a:xfrm>
          <a:prstGeom prst="rect">
            <a:avLst/>
          </a:prstGeom>
        </p:spPr>
      </p:pic>
    </p:spTree>
    <p:extLst>
      <p:ext uri="{BB962C8B-B14F-4D97-AF65-F5344CB8AC3E}">
        <p14:creationId xmlns:p14="http://schemas.microsoft.com/office/powerpoint/2010/main" val="3908227186"/>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180140</TotalTime>
  <Words>596</Words>
  <Application>Microsoft Office PowerPoint</Application>
  <PresentationFormat>Widescreen</PresentationFormat>
  <Paragraphs>44</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(Body)</vt:lpstr>
      <vt:lpstr>Calibri Light</vt:lpstr>
      <vt:lpstr>5_Office Theme</vt:lpstr>
      <vt:lpstr>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8160</cp:revision>
  <cp:lastPrinted>2017-07-20T13:27:25Z</cp:lastPrinted>
  <dcterms:created xsi:type="dcterms:W3CDTF">2006-05-08T10:56:49Z</dcterms:created>
  <dcterms:modified xsi:type="dcterms:W3CDTF">2020-11-19T14:21:18Z</dcterms:modified>
</cp:coreProperties>
</file>